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 id="300" r:id="rId3"/>
    <p:sldId id="301" r:id="rId4"/>
    <p:sldId id="303" r:id="rId5"/>
    <p:sldId id="304" r:id="rId6"/>
    <p:sldId id="305"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319" r:id="rId20"/>
    <p:sldId id="32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94670" autoAdjust="0"/>
  </p:normalViewPr>
  <p:slideViewPr>
    <p:cSldViewPr>
      <p:cViewPr varScale="1">
        <p:scale>
          <a:sx n="111" d="100"/>
          <a:sy n="111" d="100"/>
        </p:scale>
        <p:origin x="-1650" y="-78"/>
      </p:cViewPr>
      <p:guideLst>
        <p:guide orient="horz" pos="2160"/>
        <p:guide pos="2880"/>
      </p:guideLst>
    </p:cSldViewPr>
  </p:slideViewPr>
  <p:outlineViewPr>
    <p:cViewPr>
      <p:scale>
        <a:sx n="33" d="100"/>
        <a:sy n="33" d="100"/>
      </p:scale>
      <p:origin x="30" y="7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B88E48-1127-45F1-93FC-E4D5B0B7CDFB}" type="datetimeFigureOut">
              <a:rPr lang="en-US" smtClean="0"/>
              <a:t>7/22/2011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55CA8-0C26-4E3D-A1CB-9325943E9AB9}" type="slidenum">
              <a:rPr lang="en-US" smtClean="0"/>
              <a:t>‹#›</a:t>
            </a:fld>
            <a:endParaRPr lang="en-US"/>
          </a:p>
        </p:txBody>
      </p:sp>
    </p:spTree>
    <p:extLst>
      <p:ext uri="{BB962C8B-B14F-4D97-AF65-F5344CB8AC3E}">
        <p14:creationId xmlns:p14="http://schemas.microsoft.com/office/powerpoint/2010/main" val="2366466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B88E48-1127-45F1-93FC-E4D5B0B7CDFB}" type="datetimeFigureOut">
              <a:rPr lang="en-US" smtClean="0"/>
              <a:t>7/22/2011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55CA8-0C26-4E3D-A1CB-9325943E9AB9}" type="slidenum">
              <a:rPr lang="en-US" smtClean="0"/>
              <a:t>‹#›</a:t>
            </a:fld>
            <a:endParaRPr lang="en-US"/>
          </a:p>
        </p:txBody>
      </p:sp>
    </p:spTree>
    <p:extLst>
      <p:ext uri="{BB962C8B-B14F-4D97-AF65-F5344CB8AC3E}">
        <p14:creationId xmlns:p14="http://schemas.microsoft.com/office/powerpoint/2010/main" val="3549359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B88E48-1127-45F1-93FC-E4D5B0B7CDFB}" type="datetimeFigureOut">
              <a:rPr lang="en-US" smtClean="0"/>
              <a:t>7/22/2011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55CA8-0C26-4E3D-A1CB-9325943E9AB9}" type="slidenum">
              <a:rPr lang="en-US" smtClean="0"/>
              <a:t>‹#›</a:t>
            </a:fld>
            <a:endParaRPr lang="en-US"/>
          </a:p>
        </p:txBody>
      </p:sp>
    </p:spTree>
    <p:extLst>
      <p:ext uri="{BB962C8B-B14F-4D97-AF65-F5344CB8AC3E}">
        <p14:creationId xmlns:p14="http://schemas.microsoft.com/office/powerpoint/2010/main" val="1508038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B88E48-1127-45F1-93FC-E4D5B0B7CDFB}" type="datetimeFigureOut">
              <a:rPr lang="en-US" smtClean="0"/>
              <a:t>7/22/2011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55CA8-0C26-4E3D-A1CB-9325943E9AB9}" type="slidenum">
              <a:rPr lang="en-US" smtClean="0"/>
              <a:t>‹#›</a:t>
            </a:fld>
            <a:endParaRPr lang="en-US"/>
          </a:p>
        </p:txBody>
      </p:sp>
    </p:spTree>
    <p:extLst>
      <p:ext uri="{BB962C8B-B14F-4D97-AF65-F5344CB8AC3E}">
        <p14:creationId xmlns:p14="http://schemas.microsoft.com/office/powerpoint/2010/main" val="3445669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B88E48-1127-45F1-93FC-E4D5B0B7CDFB}" type="datetimeFigureOut">
              <a:rPr lang="en-US" smtClean="0"/>
              <a:t>7/22/2011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55CA8-0C26-4E3D-A1CB-9325943E9AB9}" type="slidenum">
              <a:rPr lang="en-US" smtClean="0"/>
              <a:t>‹#›</a:t>
            </a:fld>
            <a:endParaRPr lang="en-US"/>
          </a:p>
        </p:txBody>
      </p:sp>
    </p:spTree>
    <p:extLst>
      <p:ext uri="{BB962C8B-B14F-4D97-AF65-F5344CB8AC3E}">
        <p14:creationId xmlns:p14="http://schemas.microsoft.com/office/powerpoint/2010/main" val="2997497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B88E48-1127-45F1-93FC-E4D5B0B7CDFB}" type="datetimeFigureOut">
              <a:rPr lang="en-US" smtClean="0"/>
              <a:t>7/22/2011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B55CA8-0C26-4E3D-A1CB-9325943E9AB9}" type="slidenum">
              <a:rPr lang="en-US" smtClean="0"/>
              <a:t>‹#›</a:t>
            </a:fld>
            <a:endParaRPr lang="en-US"/>
          </a:p>
        </p:txBody>
      </p:sp>
    </p:spTree>
    <p:extLst>
      <p:ext uri="{BB962C8B-B14F-4D97-AF65-F5344CB8AC3E}">
        <p14:creationId xmlns:p14="http://schemas.microsoft.com/office/powerpoint/2010/main" val="1854762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B88E48-1127-45F1-93FC-E4D5B0B7CDFB}" type="datetimeFigureOut">
              <a:rPr lang="en-US" smtClean="0"/>
              <a:t>7/22/2011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B55CA8-0C26-4E3D-A1CB-9325943E9AB9}" type="slidenum">
              <a:rPr lang="en-US" smtClean="0"/>
              <a:t>‹#›</a:t>
            </a:fld>
            <a:endParaRPr lang="en-US"/>
          </a:p>
        </p:txBody>
      </p:sp>
    </p:spTree>
    <p:extLst>
      <p:ext uri="{BB962C8B-B14F-4D97-AF65-F5344CB8AC3E}">
        <p14:creationId xmlns:p14="http://schemas.microsoft.com/office/powerpoint/2010/main" val="1327364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B88E48-1127-45F1-93FC-E4D5B0B7CDFB}" type="datetimeFigureOut">
              <a:rPr lang="en-US" smtClean="0"/>
              <a:t>7/22/2011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B55CA8-0C26-4E3D-A1CB-9325943E9AB9}" type="slidenum">
              <a:rPr lang="en-US" smtClean="0"/>
              <a:t>‹#›</a:t>
            </a:fld>
            <a:endParaRPr lang="en-US"/>
          </a:p>
        </p:txBody>
      </p:sp>
    </p:spTree>
    <p:extLst>
      <p:ext uri="{BB962C8B-B14F-4D97-AF65-F5344CB8AC3E}">
        <p14:creationId xmlns:p14="http://schemas.microsoft.com/office/powerpoint/2010/main" val="2211808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88E48-1127-45F1-93FC-E4D5B0B7CDFB}" type="datetimeFigureOut">
              <a:rPr lang="en-US" smtClean="0"/>
              <a:t>7/22/2011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B55CA8-0C26-4E3D-A1CB-9325943E9AB9}" type="slidenum">
              <a:rPr lang="en-US" smtClean="0"/>
              <a:t>‹#›</a:t>
            </a:fld>
            <a:endParaRPr lang="en-US"/>
          </a:p>
        </p:txBody>
      </p:sp>
    </p:spTree>
    <p:extLst>
      <p:ext uri="{BB962C8B-B14F-4D97-AF65-F5344CB8AC3E}">
        <p14:creationId xmlns:p14="http://schemas.microsoft.com/office/powerpoint/2010/main" val="156225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88E48-1127-45F1-93FC-E4D5B0B7CDFB}" type="datetimeFigureOut">
              <a:rPr lang="en-US" smtClean="0"/>
              <a:t>7/22/2011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B55CA8-0C26-4E3D-A1CB-9325943E9AB9}" type="slidenum">
              <a:rPr lang="en-US" smtClean="0"/>
              <a:t>‹#›</a:t>
            </a:fld>
            <a:endParaRPr lang="en-US"/>
          </a:p>
        </p:txBody>
      </p:sp>
    </p:spTree>
    <p:extLst>
      <p:ext uri="{BB962C8B-B14F-4D97-AF65-F5344CB8AC3E}">
        <p14:creationId xmlns:p14="http://schemas.microsoft.com/office/powerpoint/2010/main" val="1459655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88E48-1127-45F1-93FC-E4D5B0B7CDFB}" type="datetimeFigureOut">
              <a:rPr lang="en-US" smtClean="0"/>
              <a:t>7/22/2011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B55CA8-0C26-4E3D-A1CB-9325943E9AB9}" type="slidenum">
              <a:rPr lang="en-US" smtClean="0"/>
              <a:t>‹#›</a:t>
            </a:fld>
            <a:endParaRPr lang="en-US"/>
          </a:p>
        </p:txBody>
      </p:sp>
    </p:spTree>
    <p:extLst>
      <p:ext uri="{BB962C8B-B14F-4D97-AF65-F5344CB8AC3E}">
        <p14:creationId xmlns:p14="http://schemas.microsoft.com/office/powerpoint/2010/main" val="3926040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B88E48-1127-45F1-93FC-E4D5B0B7CDFB}" type="datetimeFigureOut">
              <a:rPr lang="en-US" smtClean="0"/>
              <a:t>7/22/2011</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55CA8-0C26-4E3D-A1CB-9325943E9AB9}" type="slidenum">
              <a:rPr lang="en-US" smtClean="0"/>
              <a:t>‹#›</a:t>
            </a:fld>
            <a:endParaRPr lang="en-US"/>
          </a:p>
        </p:txBody>
      </p:sp>
    </p:spTree>
    <p:extLst>
      <p:ext uri="{BB962C8B-B14F-4D97-AF65-F5344CB8AC3E}">
        <p14:creationId xmlns:p14="http://schemas.microsoft.com/office/powerpoint/2010/main" val="2221827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tif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tif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304800" y="304800"/>
            <a:ext cx="8229600" cy="762000"/>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b="1" dirty="0" smtClean="0"/>
              <a:t>DETERMINING KEY SIGNATURES</a:t>
            </a:r>
          </a:p>
          <a:p>
            <a:pPr marL="0" indent="0" algn="ctr">
              <a:buNone/>
            </a:pPr>
            <a:r>
              <a:rPr lang="en-US" b="1" dirty="0"/>
              <a:t>(</a:t>
            </a:r>
            <a:r>
              <a:rPr lang="en-US" b="1" dirty="0" smtClean="0"/>
              <a:t>FINDING </a:t>
            </a:r>
            <a:r>
              <a:rPr lang="en-US" b="1" dirty="0"/>
              <a:t>“DO</a:t>
            </a:r>
            <a:r>
              <a:rPr lang="en-US" b="1" dirty="0" smtClean="0"/>
              <a:t>”)</a:t>
            </a:r>
            <a:endParaRPr lang="en-US" dirty="0"/>
          </a:p>
        </p:txBody>
      </p:sp>
      <p:sp>
        <p:nvSpPr>
          <p:cNvPr id="4" name="Content Placeholder 2"/>
          <p:cNvSpPr txBox="1">
            <a:spLocks/>
          </p:cNvSpPr>
          <p:nvPr/>
        </p:nvSpPr>
        <p:spPr>
          <a:xfrm>
            <a:off x="457200" y="1219200"/>
            <a:ext cx="8229600" cy="48768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dirty="0" smtClean="0"/>
              <a:t>Composers </a:t>
            </a:r>
            <a:r>
              <a:rPr lang="en-US" dirty="0"/>
              <a:t>use </a:t>
            </a:r>
            <a:r>
              <a:rPr lang="en-US" b="1" u="sng" dirty="0"/>
              <a:t>key signatures</a:t>
            </a:r>
            <a:r>
              <a:rPr lang="en-US" dirty="0"/>
              <a:t> to indicate to musicians where they want “do” in their music.  </a:t>
            </a:r>
            <a:endParaRPr lang="en-US" dirty="0" smtClean="0"/>
          </a:p>
          <a:p>
            <a:pPr marL="0" indent="0" algn="just">
              <a:buNone/>
            </a:pPr>
            <a:endParaRPr lang="en-US" dirty="0" smtClean="0"/>
          </a:p>
          <a:p>
            <a:pPr marL="0" indent="0" algn="just">
              <a:buNone/>
            </a:pPr>
            <a:r>
              <a:rPr lang="en-US" dirty="0" smtClean="0"/>
              <a:t>Key </a:t>
            </a:r>
            <a:r>
              <a:rPr lang="en-US" dirty="0"/>
              <a:t>signatures have two symbols that help you determine where “do” is located.</a:t>
            </a:r>
          </a:p>
        </p:txBody>
      </p:sp>
    </p:spTree>
    <p:extLst>
      <p:ext uri="{BB962C8B-B14F-4D97-AF65-F5344CB8AC3E}">
        <p14:creationId xmlns:p14="http://schemas.microsoft.com/office/powerpoint/2010/main" val="1322362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305800" cy="954107"/>
          </a:xfrm>
          <a:prstGeom prst="rect">
            <a:avLst/>
          </a:prstGeom>
        </p:spPr>
        <p:txBody>
          <a:bodyPr wrap="square">
            <a:spAutoFit/>
          </a:bodyPr>
          <a:lstStyle/>
          <a:p>
            <a:r>
              <a:rPr lang="en-US" sz="2800" dirty="0"/>
              <a:t>The spaces of the treble clef also have letter names. They spell “</a:t>
            </a:r>
            <a:r>
              <a:rPr lang="en-US" sz="2800" b="1" u="sng" dirty="0"/>
              <a:t>face</a:t>
            </a:r>
            <a:r>
              <a:rPr lang="en-US" sz="2800" dirty="0"/>
              <a:t>”: </a:t>
            </a:r>
          </a:p>
        </p:txBody>
      </p:sp>
      <p:pic>
        <p:nvPicPr>
          <p:cNvPr id="6146" name="Picture 2" descr="Treble Clef Spac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1371600"/>
            <a:ext cx="64008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9546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Treble Clef efg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8423" y="1752600"/>
            <a:ext cx="6755336"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2"/>
          <p:cNvSpPr txBox="1">
            <a:spLocks/>
          </p:cNvSpPr>
          <p:nvPr/>
        </p:nvSpPr>
        <p:spPr>
          <a:xfrm>
            <a:off x="485502" y="457200"/>
            <a:ext cx="8125098" cy="25908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dirty="0"/>
              <a:t>In the music, the alphabet only goes to the letter “g”.  After “g” you return to the letter “a”.  For example:</a:t>
            </a:r>
          </a:p>
          <a:p>
            <a:pPr marL="0" indent="0" algn="just">
              <a:buNone/>
            </a:pPr>
            <a:endParaRPr lang="en-US" dirty="0"/>
          </a:p>
        </p:txBody>
      </p:sp>
    </p:spTree>
    <p:extLst>
      <p:ext uri="{BB962C8B-B14F-4D97-AF65-F5344CB8AC3E}">
        <p14:creationId xmlns:p14="http://schemas.microsoft.com/office/powerpoint/2010/main" val="1607509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657" y="468086"/>
            <a:ext cx="9144000" cy="3614708"/>
          </a:xfrm>
          <a:prstGeom prst="rect">
            <a:avLst/>
          </a:prstGeom>
        </p:spPr>
      </p:pic>
      <p:sp>
        <p:nvSpPr>
          <p:cNvPr id="2" name="Content Placeholder 2"/>
          <p:cNvSpPr txBox="1">
            <a:spLocks/>
          </p:cNvSpPr>
          <p:nvPr/>
        </p:nvSpPr>
        <p:spPr>
          <a:xfrm>
            <a:off x="485502" y="457200"/>
            <a:ext cx="8125098" cy="14478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t>The spaces of the </a:t>
            </a:r>
            <a:r>
              <a:rPr lang="en-US" dirty="0" smtClean="0"/>
              <a:t>bass </a:t>
            </a:r>
            <a:r>
              <a:rPr lang="en-US" dirty="0"/>
              <a:t>clef also have letter names. They spell </a:t>
            </a:r>
            <a:r>
              <a:rPr lang="en-US" dirty="0" smtClean="0"/>
              <a:t>“</a:t>
            </a:r>
            <a:r>
              <a:rPr lang="en-US" b="1" u="sng" dirty="0" smtClean="0"/>
              <a:t>A</a:t>
            </a:r>
            <a:r>
              <a:rPr lang="en-US" dirty="0" smtClean="0"/>
              <a:t>ll </a:t>
            </a:r>
            <a:r>
              <a:rPr lang="en-US" b="1" u="sng" dirty="0" smtClean="0"/>
              <a:t>C</a:t>
            </a:r>
            <a:r>
              <a:rPr lang="en-US" dirty="0" smtClean="0"/>
              <a:t>ars </a:t>
            </a:r>
            <a:r>
              <a:rPr lang="en-US" b="1" u="sng" dirty="0" smtClean="0"/>
              <a:t>E</a:t>
            </a:r>
            <a:r>
              <a:rPr lang="en-US" dirty="0" smtClean="0"/>
              <a:t>at </a:t>
            </a:r>
            <a:r>
              <a:rPr lang="en-US" b="1" u="sng" dirty="0" smtClean="0"/>
              <a:t>G</a:t>
            </a:r>
            <a:r>
              <a:rPr lang="en-US" dirty="0" smtClean="0"/>
              <a:t>as”: </a:t>
            </a:r>
            <a:endParaRPr lang="en-US" dirty="0"/>
          </a:p>
          <a:p>
            <a:pPr marL="0" indent="0" algn="just">
              <a:buNone/>
            </a:pPr>
            <a:endParaRPr lang="en-US" dirty="0"/>
          </a:p>
        </p:txBody>
      </p:sp>
    </p:spTree>
    <p:extLst>
      <p:ext uri="{BB962C8B-B14F-4D97-AF65-F5344CB8AC3E}">
        <p14:creationId xmlns:p14="http://schemas.microsoft.com/office/powerpoint/2010/main" val="16529218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Ascending Major Scale  letter nam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682897"/>
            <a:ext cx="5334000" cy="279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2"/>
          <p:cNvSpPr txBox="1">
            <a:spLocks/>
          </p:cNvSpPr>
          <p:nvPr/>
        </p:nvSpPr>
        <p:spPr>
          <a:xfrm>
            <a:off x="485502" y="457200"/>
            <a:ext cx="8125098" cy="12954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dirty="0"/>
              <a:t>Notice that the letters move according to the music alphabet from line to space to line.  </a:t>
            </a:r>
          </a:p>
          <a:p>
            <a:pPr marL="0" indent="0" algn="just">
              <a:buNone/>
            </a:pPr>
            <a:endParaRPr lang="en-US" dirty="0"/>
          </a:p>
        </p:txBody>
      </p:sp>
    </p:spTree>
    <p:extLst>
      <p:ext uri="{BB962C8B-B14F-4D97-AF65-F5344CB8AC3E}">
        <p14:creationId xmlns:p14="http://schemas.microsoft.com/office/powerpoint/2010/main" val="3805134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70262" y="533400"/>
            <a:ext cx="8125098" cy="12954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t>The alphabet continues to the ledger lines</a:t>
            </a:r>
            <a:r>
              <a:rPr lang="en-US" dirty="0" smtClean="0"/>
              <a:t>.</a:t>
            </a:r>
            <a:endParaRPr lang="en-US" dirty="0"/>
          </a:p>
        </p:txBody>
      </p:sp>
      <p:pic>
        <p:nvPicPr>
          <p:cNvPr id="9218" name="Picture 2" descr="Ascending Major Scale  leger lin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1404347"/>
            <a:ext cx="6019800" cy="3153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0111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 Major Scale Ascending no key signatu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6900" y="2971800"/>
            <a:ext cx="5410200" cy="2833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2"/>
          <p:cNvSpPr txBox="1">
            <a:spLocks/>
          </p:cNvSpPr>
          <p:nvPr/>
        </p:nvSpPr>
        <p:spPr>
          <a:xfrm>
            <a:off x="304800" y="304800"/>
            <a:ext cx="8229600" cy="7620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b="1" dirty="0" smtClean="0"/>
              <a:t>Key Signatures</a:t>
            </a:r>
            <a:endParaRPr lang="en-US" dirty="0"/>
          </a:p>
        </p:txBody>
      </p:sp>
      <p:sp>
        <p:nvSpPr>
          <p:cNvPr id="3" name="Content Placeholder 2"/>
          <p:cNvSpPr txBox="1">
            <a:spLocks/>
          </p:cNvSpPr>
          <p:nvPr/>
        </p:nvSpPr>
        <p:spPr>
          <a:xfrm>
            <a:off x="457200" y="1219200"/>
            <a:ext cx="8229600" cy="274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dirty="0"/>
              <a:t>Composers use </a:t>
            </a:r>
            <a:r>
              <a:rPr lang="en-US" b="1" u="sng" dirty="0"/>
              <a:t>key signatures</a:t>
            </a:r>
            <a:r>
              <a:rPr lang="en-US" dirty="0"/>
              <a:t> to set the </a:t>
            </a:r>
            <a:r>
              <a:rPr lang="en-US" b="1" u="sng" dirty="0"/>
              <a:t>tonal</a:t>
            </a:r>
            <a:r>
              <a:rPr lang="en-US" dirty="0"/>
              <a:t> center (the sound) of the music they are composing.  If composers didn’t use an initial key signature music would become very difficult to read. For example</a:t>
            </a:r>
            <a:r>
              <a:rPr lang="en-US" dirty="0" smtClean="0"/>
              <a:t>:</a:t>
            </a:r>
            <a:endParaRPr lang="en-US" dirty="0"/>
          </a:p>
        </p:txBody>
      </p:sp>
    </p:spTree>
    <p:extLst>
      <p:ext uri="{BB962C8B-B14F-4D97-AF65-F5344CB8AC3E}">
        <p14:creationId xmlns:p14="http://schemas.microsoft.com/office/powerpoint/2010/main" val="1212864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E Major Scale Ascend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17914" y="3886200"/>
            <a:ext cx="5461289" cy="286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E Major Scale Ascending no key signatu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914400"/>
            <a:ext cx="5410200" cy="2833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374468" y="2133600"/>
            <a:ext cx="8229600" cy="2743200"/>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dirty="0" smtClean="0"/>
              <a:t>Notice the </a:t>
            </a:r>
            <a:r>
              <a:rPr lang="en-US" dirty="0"/>
              <a:t>composer must put sharp symbols in front of “re, mi, la, </a:t>
            </a:r>
            <a:r>
              <a:rPr lang="en-US" dirty="0" err="1"/>
              <a:t>ti</a:t>
            </a:r>
            <a:r>
              <a:rPr lang="en-US" dirty="0"/>
              <a:t>” in order to maintain the whole step and half step rules of the major scale.  To make music easier to read composers use an initial key signature that applies to all music that follows it.</a:t>
            </a:r>
          </a:p>
          <a:p>
            <a:pPr marL="0" indent="0" algn="just">
              <a:buNone/>
            </a:pPr>
            <a:r>
              <a:rPr lang="en-US" dirty="0"/>
              <a:t> </a:t>
            </a:r>
          </a:p>
          <a:p>
            <a:pPr marL="0" indent="0" algn="just">
              <a:buNone/>
            </a:pPr>
            <a:r>
              <a:rPr lang="en-US" dirty="0"/>
              <a:t>Here is the E major scale with a key signature:</a:t>
            </a:r>
          </a:p>
        </p:txBody>
      </p:sp>
      <p:cxnSp>
        <p:nvCxnSpPr>
          <p:cNvPr id="7" name="Straight Arrow Connector 6"/>
          <p:cNvCxnSpPr/>
          <p:nvPr/>
        </p:nvCxnSpPr>
        <p:spPr>
          <a:xfrm flipH="1">
            <a:off x="3200400" y="4648200"/>
            <a:ext cx="2286000" cy="381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4790352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457200"/>
            <a:ext cx="8458200" cy="5410200"/>
          </a:xfrm>
          <a:prstGeom prst="rect">
            <a:avLst/>
          </a:prstGeom>
        </p:spPr>
        <p:txBody>
          <a:bodyPr>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dirty="0"/>
              <a:t>Once you determine where “do” is, you </a:t>
            </a:r>
            <a:r>
              <a:rPr lang="en-US" dirty="0" smtClean="0"/>
              <a:t>can determine </a:t>
            </a:r>
            <a:r>
              <a:rPr lang="en-US" dirty="0"/>
              <a:t>the “key signature” or key name.  </a:t>
            </a:r>
          </a:p>
          <a:p>
            <a:pPr marL="0" indent="0" algn="just">
              <a:buNone/>
            </a:pPr>
            <a:r>
              <a:rPr lang="en-US" dirty="0"/>
              <a:t> </a:t>
            </a:r>
          </a:p>
          <a:p>
            <a:pPr marL="0" indent="0" algn="just">
              <a:buNone/>
            </a:pPr>
            <a:r>
              <a:rPr lang="en-US" dirty="0"/>
              <a:t>There are 2 steps to follow:</a:t>
            </a:r>
          </a:p>
          <a:p>
            <a:pPr marL="0" indent="0" algn="just">
              <a:buNone/>
            </a:pPr>
            <a:r>
              <a:rPr lang="en-US" dirty="0"/>
              <a:t> </a:t>
            </a:r>
          </a:p>
          <a:p>
            <a:pPr marL="0" lvl="0" indent="0" algn="just">
              <a:buNone/>
            </a:pPr>
            <a:r>
              <a:rPr lang="en-US" dirty="0" smtClean="0"/>
              <a:t>1. </a:t>
            </a:r>
            <a:r>
              <a:rPr lang="en-US" dirty="0"/>
              <a:t>D</a:t>
            </a:r>
            <a:r>
              <a:rPr lang="en-US" dirty="0" smtClean="0"/>
              <a:t>etermine </a:t>
            </a:r>
            <a:r>
              <a:rPr lang="en-US" dirty="0"/>
              <a:t>the letter name of the line or space that “do” is on. In this example “do” is on the second space which has the letter name “A”.</a:t>
            </a:r>
          </a:p>
          <a:p>
            <a:pPr marL="0" lvl="0" indent="0" algn="just">
              <a:buNone/>
            </a:pPr>
            <a:endParaRPr lang="en-US" dirty="0" smtClean="0"/>
          </a:p>
          <a:p>
            <a:pPr marL="0" lvl="0" indent="0" algn="just">
              <a:buNone/>
            </a:pPr>
            <a:r>
              <a:rPr lang="en-US" dirty="0" smtClean="0"/>
              <a:t>2. Determine </a:t>
            </a:r>
            <a:r>
              <a:rPr lang="en-US" dirty="0"/>
              <a:t>if there is a symbol on the left of “do”. </a:t>
            </a:r>
          </a:p>
        </p:txBody>
      </p:sp>
    </p:spTree>
    <p:extLst>
      <p:ext uri="{BB962C8B-B14F-4D97-AF65-F5344CB8AC3E}">
        <p14:creationId xmlns:p14="http://schemas.microsoft.com/office/powerpoint/2010/main" val="227231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o as a fla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609600"/>
            <a:ext cx="4136319" cy="211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506059" y="3048000"/>
            <a:ext cx="8001000" cy="1200329"/>
          </a:xfrm>
          <a:prstGeom prst="rect">
            <a:avLst/>
          </a:prstGeom>
        </p:spPr>
        <p:txBody>
          <a:bodyPr wrap="square">
            <a:spAutoFit/>
          </a:bodyPr>
          <a:lstStyle/>
          <a:p>
            <a:r>
              <a:rPr lang="en-US" dirty="0"/>
              <a:t>If you follow an imaginary line from “do” to the left you will notice there is a flat on the same space as “do”.  Since there </a:t>
            </a:r>
            <a:r>
              <a:rPr lang="en-US" dirty="0" smtClean="0"/>
              <a:t>is a symbol there (in this case a flat), </a:t>
            </a:r>
            <a:r>
              <a:rPr lang="en-US" dirty="0"/>
              <a:t>the term “flat” must be added to the key signature.  In the above example, the key signature is “A Flat Major”.</a:t>
            </a:r>
          </a:p>
        </p:txBody>
      </p:sp>
    </p:spTree>
    <p:extLst>
      <p:ext uri="{BB962C8B-B14F-4D97-AF65-F5344CB8AC3E}">
        <p14:creationId xmlns:p14="http://schemas.microsoft.com/office/powerpoint/2010/main" val="2914515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do as a shar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914400"/>
            <a:ext cx="5257800" cy="2159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914400" y="4034970"/>
            <a:ext cx="7162800" cy="923330"/>
          </a:xfrm>
          <a:prstGeom prst="rect">
            <a:avLst/>
          </a:prstGeom>
        </p:spPr>
        <p:txBody>
          <a:bodyPr wrap="square">
            <a:spAutoFit/>
          </a:bodyPr>
          <a:lstStyle/>
          <a:p>
            <a:r>
              <a:rPr lang="en-US" dirty="0"/>
              <a:t>If you follow an imaginary line from “do” to the left you will notice there is no sharp on the same space as “do”.  In the above example, the key signature is “B Major”.</a:t>
            </a:r>
          </a:p>
        </p:txBody>
      </p:sp>
    </p:spTree>
    <p:extLst>
      <p:ext uri="{BB962C8B-B14F-4D97-AF65-F5344CB8AC3E}">
        <p14:creationId xmlns:p14="http://schemas.microsoft.com/office/powerpoint/2010/main" val="1127104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04801" y="533400"/>
            <a:ext cx="8429897" cy="2743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en-US" sz="2800" dirty="0"/>
          </a:p>
        </p:txBody>
      </p:sp>
      <p:sp>
        <p:nvSpPr>
          <p:cNvPr id="3" name="Rectangle 2"/>
          <p:cNvSpPr/>
          <p:nvPr/>
        </p:nvSpPr>
        <p:spPr>
          <a:xfrm>
            <a:off x="990600" y="228600"/>
            <a:ext cx="7315200" cy="1569660"/>
          </a:xfrm>
          <a:prstGeom prst="rect">
            <a:avLst/>
          </a:prstGeom>
        </p:spPr>
        <p:txBody>
          <a:bodyPr wrap="square">
            <a:spAutoFit/>
          </a:bodyPr>
          <a:lstStyle/>
          <a:p>
            <a:r>
              <a:rPr lang="en-US" sz="4400" dirty="0"/>
              <a:t>This is a </a:t>
            </a:r>
            <a:r>
              <a:rPr lang="en-US" sz="4400" b="1" u="sng" dirty="0"/>
              <a:t>sharp</a:t>
            </a:r>
            <a:r>
              <a:rPr lang="en-US" sz="4400" dirty="0"/>
              <a:t>: </a:t>
            </a:r>
            <a:r>
              <a:rPr lang="en-US" sz="4400" dirty="0" smtClean="0"/>
              <a:t>  </a:t>
            </a:r>
            <a:r>
              <a:rPr lang="en-US" sz="9600" dirty="0" smtClean="0"/>
              <a:t>♯</a:t>
            </a:r>
            <a:r>
              <a:rPr lang="en-US" sz="9600" dirty="0"/>
              <a:t> </a:t>
            </a:r>
          </a:p>
        </p:txBody>
      </p:sp>
      <p:sp>
        <p:nvSpPr>
          <p:cNvPr id="18" name="Content Placeholder 2"/>
          <p:cNvSpPr txBox="1">
            <a:spLocks/>
          </p:cNvSpPr>
          <p:nvPr/>
        </p:nvSpPr>
        <p:spPr>
          <a:xfrm>
            <a:off x="476795" y="1524000"/>
            <a:ext cx="8229600" cy="2362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dirty="0"/>
              <a:t>When a sharp is placed on the staff you must look at the inside area of the symbol (it is shaped like a diamond) to determine if the sharp is on a line or a space.</a:t>
            </a:r>
          </a:p>
        </p:txBody>
      </p:sp>
      <p:pic>
        <p:nvPicPr>
          <p:cNvPr id="24580" name="Picture 4" descr="sharp on a space or l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21971" y="3810000"/>
            <a:ext cx="5716307" cy="2381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23684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573" y="457200"/>
            <a:ext cx="8001000" cy="923330"/>
          </a:xfrm>
          <a:prstGeom prst="rect">
            <a:avLst/>
          </a:prstGeom>
        </p:spPr>
        <p:txBody>
          <a:bodyPr wrap="square">
            <a:spAutoFit/>
          </a:bodyPr>
          <a:lstStyle/>
          <a:p>
            <a:pPr algn="just"/>
            <a:r>
              <a:rPr lang="en-US" dirty="0" smtClean="0"/>
              <a:t>All of this is important information – however you must be able to quickly recognize all key signatures.  You must memorize them, as well as the order of sharps and flats.</a:t>
            </a:r>
          </a:p>
        </p:txBody>
      </p:sp>
      <p:sp>
        <p:nvSpPr>
          <p:cNvPr id="4" name="Rectangle 3"/>
          <p:cNvSpPr/>
          <p:nvPr/>
        </p:nvSpPr>
        <p:spPr>
          <a:xfrm>
            <a:off x="514605" y="1524000"/>
            <a:ext cx="8001000" cy="369332"/>
          </a:xfrm>
          <a:prstGeom prst="rect">
            <a:avLst/>
          </a:prstGeom>
        </p:spPr>
        <p:txBody>
          <a:bodyPr wrap="square">
            <a:spAutoFit/>
          </a:bodyPr>
          <a:lstStyle/>
          <a:p>
            <a:r>
              <a:rPr lang="en-US" dirty="0" smtClean="0"/>
              <a:t>ORDER of SHARPS = F C G D A E B (Fort Collins Girls Don’t Always Enjoy Boys)</a:t>
            </a:r>
          </a:p>
        </p:txBody>
      </p:sp>
      <p:sp>
        <p:nvSpPr>
          <p:cNvPr id="5" name="Rectangle 4"/>
          <p:cNvSpPr/>
          <p:nvPr/>
        </p:nvSpPr>
        <p:spPr>
          <a:xfrm>
            <a:off x="543091" y="2286000"/>
            <a:ext cx="8001000" cy="369332"/>
          </a:xfrm>
          <a:prstGeom prst="rect">
            <a:avLst/>
          </a:prstGeom>
        </p:spPr>
        <p:txBody>
          <a:bodyPr wrap="square">
            <a:spAutoFit/>
          </a:bodyPr>
          <a:lstStyle/>
          <a:p>
            <a:r>
              <a:rPr lang="en-US" dirty="0" smtClean="0"/>
              <a:t>ORDER of FLATS = B E A D G C F (It is the order of sharps backwards)</a:t>
            </a:r>
          </a:p>
        </p:txBody>
      </p:sp>
      <p:graphicFrame>
        <p:nvGraphicFramePr>
          <p:cNvPr id="6" name="Table 5"/>
          <p:cNvGraphicFramePr>
            <a:graphicFrameLocks noGrp="1"/>
          </p:cNvGraphicFramePr>
          <p:nvPr>
            <p:extLst>
              <p:ext uri="{D42A27DB-BD31-4B8C-83A1-F6EECF244321}">
                <p14:modId xmlns:p14="http://schemas.microsoft.com/office/powerpoint/2010/main" val="2861601057"/>
              </p:ext>
            </p:extLst>
          </p:nvPr>
        </p:nvGraphicFramePr>
        <p:xfrm>
          <a:off x="3133891" y="2911224"/>
          <a:ext cx="2819400" cy="3041343"/>
        </p:xfrm>
        <a:graphic>
          <a:graphicData uri="http://schemas.openxmlformats.org/drawingml/2006/table">
            <a:tbl>
              <a:tblPr firstRow="1" bandRow="1">
                <a:tableStyleId>{3B4B98B0-60AC-42C2-AFA5-B58CD77FA1E5}</a:tableStyleId>
              </a:tblPr>
              <a:tblGrid>
                <a:gridCol w="685799"/>
                <a:gridCol w="457201"/>
                <a:gridCol w="396662"/>
                <a:gridCol w="670137"/>
                <a:gridCol w="609601"/>
              </a:tblGrid>
              <a:tr h="356794">
                <a:tc>
                  <a:txBody>
                    <a:bodyPr/>
                    <a:lstStyle/>
                    <a:p>
                      <a:r>
                        <a:rPr lang="en-US" b="1" dirty="0" smtClean="0"/>
                        <a:t>1</a:t>
                      </a:r>
                      <a:r>
                        <a:rPr lang="en-US" sz="1800" b="1" dirty="0" smtClean="0"/>
                        <a: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G</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1" dirty="0" smtClean="0"/>
                        <a:t>1</a:t>
                      </a:r>
                      <a:r>
                        <a:rPr lang="en-US" sz="1800" b="1" dirty="0" smtClean="0"/>
                        <a: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5993">
                <a:tc>
                  <a:txBody>
                    <a:bodyPr/>
                    <a:lstStyle/>
                    <a:p>
                      <a:r>
                        <a:rPr lang="en-US" b="1" dirty="0" smtClean="0"/>
                        <a:t>2</a:t>
                      </a:r>
                      <a:r>
                        <a:rPr lang="en-US" sz="1800" b="1" dirty="0" smtClean="0"/>
                        <a:t>♯</a:t>
                      </a:r>
                      <a:r>
                        <a:rPr lang="en-US" b="1" dirty="0" smtClean="0"/>
                        <a:t>’s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D</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b="1" dirty="0" smtClean="0"/>
                        <a:t>2</a:t>
                      </a:r>
                      <a:r>
                        <a:rPr lang="en-US" sz="1800" b="1" dirty="0" smtClean="0"/>
                        <a:t>♭’s</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B</a:t>
                      </a:r>
                      <a:r>
                        <a:rPr lang="en-US" sz="1800" b="1" dirty="0" smtClean="0"/>
                        <a: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5993">
                <a:tc>
                  <a:txBody>
                    <a:bodyPr/>
                    <a:lstStyle/>
                    <a:p>
                      <a:r>
                        <a:rPr lang="en-US" b="1" dirty="0" smtClean="0"/>
                        <a:t>3</a:t>
                      </a:r>
                      <a:r>
                        <a:rPr lang="en-US" sz="1800" b="1" dirty="0" smtClean="0"/>
                        <a:t>♯</a:t>
                      </a:r>
                      <a:r>
                        <a:rPr lang="en-US" b="1" dirty="0" smtClean="0"/>
                        <a:t>’s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A</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3</a:t>
                      </a:r>
                      <a:r>
                        <a:rPr lang="en-US" sz="1800" b="1" dirty="0" smtClean="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E</a:t>
                      </a:r>
                      <a:r>
                        <a:rPr lang="en-US" sz="1800" b="1" dirty="0" smtClean="0"/>
                        <a: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5993">
                <a:tc>
                  <a:txBody>
                    <a:bodyPr/>
                    <a:lstStyle/>
                    <a:p>
                      <a:r>
                        <a:rPr lang="en-US" b="1" dirty="0" smtClean="0"/>
                        <a:t>4</a:t>
                      </a:r>
                      <a:r>
                        <a:rPr lang="en-US" sz="1800" b="1" dirty="0" smtClean="0"/>
                        <a:t>♯</a:t>
                      </a:r>
                      <a:r>
                        <a:rPr lang="en-US" b="1" dirty="0" smtClean="0"/>
                        <a:t>’s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4</a:t>
                      </a:r>
                      <a:r>
                        <a:rPr lang="en-US" sz="1800" b="1" dirty="0" smtClean="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A</a:t>
                      </a:r>
                      <a:r>
                        <a:rPr lang="en-US" sz="1800" b="1" dirty="0" smtClean="0"/>
                        <a: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5993">
                <a:tc>
                  <a:txBody>
                    <a:bodyPr/>
                    <a:lstStyle/>
                    <a:p>
                      <a:r>
                        <a:rPr lang="en-US" b="1" dirty="0" smtClean="0"/>
                        <a:t>5</a:t>
                      </a:r>
                      <a:r>
                        <a:rPr lang="en-US" sz="1800" b="1" dirty="0" smtClean="0"/>
                        <a:t>♯</a:t>
                      </a:r>
                      <a:r>
                        <a:rPr lang="en-US" b="1" dirty="0" smtClean="0"/>
                        <a:t>’s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B</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5</a:t>
                      </a:r>
                      <a:r>
                        <a:rPr lang="en-US" sz="1800" b="1" dirty="0" smtClean="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D</a:t>
                      </a:r>
                      <a:r>
                        <a:rPr lang="en-US" sz="1800" b="1" dirty="0" smtClean="0"/>
                        <a: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5993">
                <a:tc>
                  <a:txBody>
                    <a:bodyPr/>
                    <a:lstStyle/>
                    <a:p>
                      <a:r>
                        <a:rPr lang="en-US" b="1" dirty="0" smtClean="0"/>
                        <a:t>6</a:t>
                      </a:r>
                      <a:r>
                        <a:rPr lang="en-US" sz="1800" b="1" dirty="0" smtClean="0"/>
                        <a:t>♯</a:t>
                      </a:r>
                      <a:r>
                        <a:rPr lang="en-US" b="1" dirty="0" smtClean="0"/>
                        <a:t>’s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F#</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6</a:t>
                      </a:r>
                      <a:r>
                        <a:rPr lang="en-US" sz="1800" b="1" dirty="0" smtClean="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G</a:t>
                      </a:r>
                      <a:r>
                        <a:rPr lang="en-US" sz="1800" b="1" dirty="0" smtClean="0"/>
                        <a: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5618">
                <a:tc>
                  <a:txBody>
                    <a:bodyPr/>
                    <a:lstStyle/>
                    <a:p>
                      <a:r>
                        <a:rPr lang="en-US" b="1" dirty="0" smtClean="0"/>
                        <a:t>7</a:t>
                      </a:r>
                      <a:r>
                        <a:rPr lang="en-US" sz="1800" b="1" dirty="0" smtClean="0"/>
                        <a:t>♯</a:t>
                      </a:r>
                      <a:r>
                        <a:rPr lang="en-US" b="1" dirty="0" smtClean="0"/>
                        <a:t>’s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C#</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7</a:t>
                      </a:r>
                      <a:r>
                        <a:rPr lang="en-US" sz="1800" b="1" dirty="0" smtClean="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C</a:t>
                      </a:r>
                      <a:r>
                        <a:rPr lang="en-US" sz="1800" b="1" dirty="0" smtClean="0"/>
                        <a: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0" name="Straight Arrow Connector 9"/>
          <p:cNvCxnSpPr/>
          <p:nvPr/>
        </p:nvCxnSpPr>
        <p:spPr>
          <a:xfrm>
            <a:off x="6248400" y="3397597"/>
            <a:ext cx="0" cy="2622203"/>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Rectangle 10"/>
          <p:cNvSpPr/>
          <p:nvPr/>
        </p:nvSpPr>
        <p:spPr>
          <a:xfrm>
            <a:off x="6400800" y="3581400"/>
            <a:ext cx="2143291" cy="646331"/>
          </a:xfrm>
          <a:prstGeom prst="rect">
            <a:avLst/>
          </a:prstGeom>
        </p:spPr>
        <p:txBody>
          <a:bodyPr wrap="square">
            <a:spAutoFit/>
          </a:bodyPr>
          <a:lstStyle/>
          <a:p>
            <a:r>
              <a:rPr lang="en-US" dirty="0" smtClean="0"/>
              <a:t>Look!</a:t>
            </a:r>
          </a:p>
          <a:p>
            <a:r>
              <a:rPr lang="en-US" dirty="0" smtClean="0"/>
              <a:t>It’s the order of </a:t>
            </a:r>
            <a:r>
              <a:rPr lang="en-US" dirty="0"/>
              <a:t>♭</a:t>
            </a:r>
            <a:r>
              <a:rPr lang="en-US" dirty="0" smtClean="0"/>
              <a:t>’s! </a:t>
            </a:r>
            <a:endParaRPr lang="en-US" dirty="0" smtClean="0"/>
          </a:p>
        </p:txBody>
      </p:sp>
      <p:sp>
        <p:nvSpPr>
          <p:cNvPr id="13" name="Rectangle 12"/>
          <p:cNvSpPr/>
          <p:nvPr/>
        </p:nvSpPr>
        <p:spPr>
          <a:xfrm>
            <a:off x="685800" y="5105400"/>
            <a:ext cx="2133600" cy="646331"/>
          </a:xfrm>
          <a:prstGeom prst="rect">
            <a:avLst/>
          </a:prstGeom>
        </p:spPr>
        <p:txBody>
          <a:bodyPr wrap="square">
            <a:spAutoFit/>
          </a:bodyPr>
          <a:lstStyle/>
          <a:p>
            <a:r>
              <a:rPr lang="en-US" dirty="0" smtClean="0"/>
              <a:t>Look!</a:t>
            </a:r>
          </a:p>
          <a:p>
            <a:r>
              <a:rPr lang="en-US" dirty="0" smtClean="0"/>
              <a:t>It’s the order of </a:t>
            </a:r>
            <a:r>
              <a:rPr lang="en-US" dirty="0"/>
              <a:t>♯</a:t>
            </a:r>
            <a:r>
              <a:rPr lang="en-US" dirty="0" smtClean="0"/>
              <a:t>’s</a:t>
            </a:r>
            <a:r>
              <a:rPr lang="en-US" dirty="0"/>
              <a:t>!</a:t>
            </a:r>
          </a:p>
        </p:txBody>
      </p:sp>
      <p:cxnSp>
        <p:nvCxnSpPr>
          <p:cNvPr id="14" name="Straight Arrow Connector 13"/>
          <p:cNvCxnSpPr/>
          <p:nvPr/>
        </p:nvCxnSpPr>
        <p:spPr>
          <a:xfrm>
            <a:off x="2971800" y="5181600"/>
            <a:ext cx="0" cy="882353"/>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flipH="1">
            <a:off x="2989045" y="3048000"/>
            <a:ext cx="1" cy="190500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57574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28600"/>
            <a:ext cx="7315200" cy="1569660"/>
          </a:xfrm>
          <a:prstGeom prst="rect">
            <a:avLst/>
          </a:prstGeom>
        </p:spPr>
        <p:txBody>
          <a:bodyPr wrap="square">
            <a:spAutoFit/>
          </a:bodyPr>
          <a:lstStyle/>
          <a:p>
            <a:r>
              <a:rPr lang="en-US" sz="4400" dirty="0"/>
              <a:t>This is a </a:t>
            </a:r>
            <a:r>
              <a:rPr lang="en-US" sz="4400" b="1" u="sng" dirty="0"/>
              <a:t>flat</a:t>
            </a:r>
            <a:r>
              <a:rPr lang="en-US" sz="4400" dirty="0"/>
              <a:t>: </a:t>
            </a:r>
            <a:r>
              <a:rPr lang="en-US" sz="8800" dirty="0"/>
              <a:t>♭</a:t>
            </a:r>
            <a:r>
              <a:rPr lang="en-US" sz="9600" dirty="0"/>
              <a:t> </a:t>
            </a:r>
          </a:p>
        </p:txBody>
      </p:sp>
      <p:sp>
        <p:nvSpPr>
          <p:cNvPr id="3" name="Content Placeholder 2"/>
          <p:cNvSpPr txBox="1">
            <a:spLocks/>
          </p:cNvSpPr>
          <p:nvPr/>
        </p:nvSpPr>
        <p:spPr>
          <a:xfrm>
            <a:off x="476795" y="1676400"/>
            <a:ext cx="8229600" cy="2362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dirty="0"/>
              <a:t>When a flat is placed on the staff you must look at the inside area of the symbol (it is shaped like half of a heart) to determine if the flat is on a line or a space.</a:t>
            </a:r>
          </a:p>
        </p:txBody>
      </p:sp>
      <p:pic>
        <p:nvPicPr>
          <p:cNvPr id="29698" name="Picture 2" descr="flat on a space or l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3886201"/>
            <a:ext cx="572040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3355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57201"/>
            <a:ext cx="7848600" cy="1384995"/>
          </a:xfrm>
          <a:prstGeom prst="rect">
            <a:avLst/>
          </a:prstGeom>
        </p:spPr>
        <p:txBody>
          <a:bodyPr wrap="square">
            <a:spAutoFit/>
          </a:bodyPr>
          <a:lstStyle/>
          <a:p>
            <a:pPr algn="just"/>
            <a:r>
              <a:rPr lang="en-US" sz="2800" dirty="0"/>
              <a:t>If there are flats in the key signature, the very last flat on the far right is “</a:t>
            </a:r>
            <a:r>
              <a:rPr lang="en-US" sz="2800" dirty="0" err="1"/>
              <a:t>fa</a:t>
            </a:r>
            <a:r>
              <a:rPr lang="en-US" sz="2800" dirty="0"/>
              <a:t>”.  You can then count down the lines and spaces to find “do”. </a:t>
            </a:r>
          </a:p>
        </p:txBody>
      </p:sp>
      <p:pic>
        <p:nvPicPr>
          <p:cNvPr id="31746" name="Picture 2" descr="flat examp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7144" y="2209801"/>
            <a:ext cx="6105912"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57497" y="4648200"/>
            <a:ext cx="7848600" cy="523220"/>
          </a:xfrm>
          <a:prstGeom prst="rect">
            <a:avLst/>
          </a:prstGeom>
        </p:spPr>
        <p:txBody>
          <a:bodyPr wrap="square">
            <a:spAutoFit/>
          </a:bodyPr>
          <a:lstStyle/>
          <a:p>
            <a:pPr algn="ctr"/>
            <a:r>
              <a:rPr lang="en-US" sz="2800" dirty="0"/>
              <a:t>“do” is on the 2</a:t>
            </a:r>
            <a:r>
              <a:rPr lang="en-US" sz="2800" baseline="30000" dirty="0"/>
              <a:t>nd</a:t>
            </a:r>
            <a:r>
              <a:rPr lang="en-US" sz="2800" dirty="0"/>
              <a:t> space</a:t>
            </a:r>
          </a:p>
        </p:txBody>
      </p:sp>
    </p:spTree>
    <p:extLst>
      <p:ext uri="{BB962C8B-B14F-4D97-AF65-F5344CB8AC3E}">
        <p14:creationId xmlns:p14="http://schemas.microsoft.com/office/powerpoint/2010/main" val="1747612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457201"/>
            <a:ext cx="7848600" cy="1384995"/>
          </a:xfrm>
          <a:prstGeom prst="rect">
            <a:avLst/>
          </a:prstGeom>
        </p:spPr>
        <p:txBody>
          <a:bodyPr wrap="square">
            <a:spAutoFit/>
          </a:bodyPr>
          <a:lstStyle/>
          <a:p>
            <a:pPr algn="just"/>
            <a:r>
              <a:rPr lang="en-US" sz="2800" dirty="0"/>
              <a:t>If there are sharps in the key signature, the very last sharp on the far right is “</a:t>
            </a:r>
            <a:r>
              <a:rPr lang="en-US" sz="2800" dirty="0" err="1"/>
              <a:t>ti</a:t>
            </a:r>
            <a:r>
              <a:rPr lang="en-US" sz="2800" dirty="0"/>
              <a:t>”. You can then move up 1 line or 1 space to find “do</a:t>
            </a:r>
            <a:r>
              <a:rPr lang="en-US" sz="2800" dirty="0" smtClean="0"/>
              <a:t>”.</a:t>
            </a:r>
            <a:r>
              <a:rPr lang="en-US" sz="2800" dirty="0"/>
              <a:t> </a:t>
            </a:r>
          </a:p>
        </p:txBody>
      </p:sp>
      <p:sp>
        <p:nvSpPr>
          <p:cNvPr id="5" name="Rectangle 4"/>
          <p:cNvSpPr/>
          <p:nvPr/>
        </p:nvSpPr>
        <p:spPr>
          <a:xfrm>
            <a:off x="657497" y="4648200"/>
            <a:ext cx="7848600" cy="523220"/>
          </a:xfrm>
          <a:prstGeom prst="rect">
            <a:avLst/>
          </a:prstGeom>
        </p:spPr>
        <p:txBody>
          <a:bodyPr wrap="square">
            <a:spAutoFit/>
          </a:bodyPr>
          <a:lstStyle/>
          <a:p>
            <a:pPr algn="ctr"/>
            <a:r>
              <a:rPr lang="en-US" sz="2800" dirty="0"/>
              <a:t>“do” is on the 5</a:t>
            </a:r>
            <a:r>
              <a:rPr lang="en-US" sz="2800" baseline="30000" dirty="0"/>
              <a:t>th</a:t>
            </a:r>
            <a:r>
              <a:rPr lang="en-US" sz="2800" dirty="0"/>
              <a:t> </a:t>
            </a:r>
            <a:r>
              <a:rPr lang="en-US" sz="2800" dirty="0" smtClean="0"/>
              <a:t>line</a:t>
            </a:r>
            <a:endParaRPr lang="en-US" sz="2800" dirty="0"/>
          </a:p>
        </p:txBody>
      </p:sp>
      <p:pic>
        <p:nvPicPr>
          <p:cNvPr id="32770" name="Picture 2" descr="sharp examp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1842195"/>
            <a:ext cx="6212541"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0381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7" name="Picture 27" descr="treble c major examp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22120" y="3886201"/>
            <a:ext cx="5105400" cy="2810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Content Placeholder 2"/>
          <p:cNvSpPr txBox="1">
            <a:spLocks/>
          </p:cNvSpPr>
          <p:nvPr/>
        </p:nvSpPr>
        <p:spPr>
          <a:xfrm>
            <a:off x="561703" y="457200"/>
            <a:ext cx="8229600" cy="1143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800" dirty="0"/>
              <a:t>If there are no sharps or flats and you are reading bass clef, “do” is the 2</a:t>
            </a:r>
            <a:r>
              <a:rPr lang="en-US" sz="2800" baseline="30000" dirty="0"/>
              <a:t>nd</a:t>
            </a:r>
            <a:r>
              <a:rPr lang="en-US" sz="2800" dirty="0"/>
              <a:t> space.</a:t>
            </a:r>
          </a:p>
        </p:txBody>
      </p:sp>
      <p:sp>
        <p:nvSpPr>
          <p:cNvPr id="16" name="Content Placeholder 2"/>
          <p:cNvSpPr txBox="1">
            <a:spLocks/>
          </p:cNvSpPr>
          <p:nvPr/>
        </p:nvSpPr>
        <p:spPr>
          <a:xfrm>
            <a:off x="457200" y="3124200"/>
            <a:ext cx="8229600" cy="1143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800" dirty="0"/>
              <a:t>If there are no sharps or flats and you are reading treble clef, “do” is the 3</a:t>
            </a:r>
            <a:r>
              <a:rPr lang="en-US" sz="2800" baseline="30000" dirty="0"/>
              <a:t>rd</a:t>
            </a:r>
            <a:r>
              <a:rPr lang="en-US" sz="2800" dirty="0"/>
              <a:t> space.  </a:t>
            </a:r>
          </a:p>
        </p:txBody>
      </p:sp>
      <p:pic>
        <p:nvPicPr>
          <p:cNvPr id="20508" name="Picture 28" descr="bass c major examp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1371600"/>
            <a:ext cx="5181600" cy="1571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4103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04800" y="304800"/>
            <a:ext cx="8229600" cy="7620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b="1" dirty="0" smtClean="0"/>
              <a:t>LINE </a:t>
            </a:r>
            <a:r>
              <a:rPr lang="en-US" b="1" dirty="0"/>
              <a:t>AND </a:t>
            </a:r>
            <a:r>
              <a:rPr lang="en-US" b="1" dirty="0" smtClean="0"/>
              <a:t>SPACE LETTER </a:t>
            </a:r>
            <a:r>
              <a:rPr lang="en-US" b="1" dirty="0"/>
              <a:t>NAMES</a:t>
            </a:r>
            <a:endParaRPr lang="en-US" dirty="0"/>
          </a:p>
        </p:txBody>
      </p:sp>
      <p:sp>
        <p:nvSpPr>
          <p:cNvPr id="3" name="Content Placeholder 2"/>
          <p:cNvSpPr txBox="1">
            <a:spLocks/>
          </p:cNvSpPr>
          <p:nvPr/>
        </p:nvSpPr>
        <p:spPr>
          <a:xfrm>
            <a:off x="457200" y="1219200"/>
            <a:ext cx="8229600" cy="274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dirty="0" smtClean="0"/>
              <a:t>In </a:t>
            </a:r>
            <a:r>
              <a:rPr lang="en-US" dirty="0"/>
              <a:t>addition to </a:t>
            </a:r>
            <a:r>
              <a:rPr lang="en-US" dirty="0" err="1"/>
              <a:t>solfege</a:t>
            </a:r>
            <a:r>
              <a:rPr lang="en-US" dirty="0"/>
              <a:t> syllables, the lines of the treble clef </a:t>
            </a:r>
            <a:r>
              <a:rPr lang="en-US" dirty="0" smtClean="0"/>
              <a:t>and bass clef </a:t>
            </a:r>
            <a:r>
              <a:rPr lang="en-US" dirty="0" smtClean="0"/>
              <a:t>also </a:t>
            </a:r>
            <a:r>
              <a:rPr lang="en-US" dirty="0"/>
              <a:t>have letter names assigned to them. </a:t>
            </a:r>
            <a:endParaRPr lang="en-US" dirty="0" smtClean="0"/>
          </a:p>
        </p:txBody>
      </p:sp>
    </p:spTree>
    <p:extLst>
      <p:ext uri="{BB962C8B-B14F-4D97-AF65-F5344CB8AC3E}">
        <p14:creationId xmlns:p14="http://schemas.microsoft.com/office/powerpoint/2010/main" val="19584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reble Clef Lin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25223" y="2514600"/>
            <a:ext cx="5589977" cy="277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txBox="1">
            <a:spLocks/>
          </p:cNvSpPr>
          <p:nvPr/>
        </p:nvSpPr>
        <p:spPr>
          <a:xfrm>
            <a:off x="485502" y="457200"/>
            <a:ext cx="8125098" cy="25908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dirty="0"/>
              <a:t>Music students often use a mnemonic to remember the lines of the treble clef.  For example:  </a:t>
            </a:r>
            <a:r>
              <a:rPr lang="en-US" b="1" u="sng" dirty="0"/>
              <a:t>E</a:t>
            </a:r>
            <a:r>
              <a:rPr lang="en-US" dirty="0"/>
              <a:t>very </a:t>
            </a:r>
            <a:r>
              <a:rPr lang="en-US" b="1" u="sng" dirty="0"/>
              <a:t>G</a:t>
            </a:r>
            <a:r>
              <a:rPr lang="en-US" dirty="0"/>
              <a:t>ood </a:t>
            </a:r>
            <a:r>
              <a:rPr lang="en-US" b="1" u="sng" dirty="0"/>
              <a:t>B</a:t>
            </a:r>
            <a:r>
              <a:rPr lang="en-US" dirty="0"/>
              <a:t>oy </a:t>
            </a:r>
            <a:r>
              <a:rPr lang="en-US" b="1" u="sng" dirty="0"/>
              <a:t>D</a:t>
            </a:r>
            <a:r>
              <a:rPr lang="en-US" dirty="0"/>
              <a:t>oes </a:t>
            </a:r>
            <a:r>
              <a:rPr lang="en-US" b="1" u="sng" dirty="0"/>
              <a:t>F</a:t>
            </a:r>
            <a:r>
              <a:rPr lang="en-US" dirty="0"/>
              <a:t>ine. </a:t>
            </a:r>
          </a:p>
          <a:p>
            <a:pPr marL="0" indent="0" algn="just">
              <a:buNone/>
            </a:pPr>
            <a:endParaRPr lang="en-US" dirty="0"/>
          </a:p>
        </p:txBody>
      </p:sp>
    </p:spTree>
    <p:extLst>
      <p:ext uri="{BB962C8B-B14F-4D97-AF65-F5344CB8AC3E}">
        <p14:creationId xmlns:p14="http://schemas.microsoft.com/office/powerpoint/2010/main" val="1562824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207" y="698863"/>
            <a:ext cx="8609687" cy="3729862"/>
          </a:xfrm>
          <a:prstGeom prst="rect">
            <a:avLst/>
          </a:prstGeom>
        </p:spPr>
      </p:pic>
      <p:sp>
        <p:nvSpPr>
          <p:cNvPr id="2" name="Content Placeholder 2"/>
          <p:cNvSpPr txBox="1">
            <a:spLocks/>
          </p:cNvSpPr>
          <p:nvPr/>
        </p:nvSpPr>
        <p:spPr>
          <a:xfrm>
            <a:off x="485502" y="457200"/>
            <a:ext cx="8125098" cy="25908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dirty="0" smtClean="0"/>
              <a:t>To </a:t>
            </a:r>
            <a:r>
              <a:rPr lang="en-US" dirty="0"/>
              <a:t>remember the lines of the </a:t>
            </a:r>
            <a:r>
              <a:rPr lang="en-US" dirty="0" smtClean="0"/>
              <a:t>bass clef try:   </a:t>
            </a:r>
            <a:r>
              <a:rPr lang="en-US" b="1" u="sng" dirty="0"/>
              <a:t>G</a:t>
            </a:r>
            <a:r>
              <a:rPr lang="en-US" dirty="0"/>
              <a:t>ood </a:t>
            </a:r>
            <a:r>
              <a:rPr lang="en-US" b="1" u="sng" dirty="0" smtClean="0"/>
              <a:t>B</a:t>
            </a:r>
            <a:r>
              <a:rPr lang="en-US" dirty="0" smtClean="0"/>
              <a:t>oys </a:t>
            </a:r>
            <a:r>
              <a:rPr lang="en-US" b="1" u="sng" dirty="0" smtClean="0"/>
              <a:t>D</a:t>
            </a:r>
            <a:r>
              <a:rPr lang="en-US" b="1" dirty="0" smtClean="0"/>
              <a:t>eserve</a:t>
            </a:r>
            <a:r>
              <a:rPr lang="en-US" dirty="0" smtClean="0"/>
              <a:t> </a:t>
            </a:r>
            <a:r>
              <a:rPr lang="en-US" b="1" u="sng" dirty="0" smtClean="0"/>
              <a:t>F</a:t>
            </a:r>
            <a:r>
              <a:rPr lang="en-US" dirty="0" smtClean="0"/>
              <a:t>udge </a:t>
            </a:r>
            <a:r>
              <a:rPr lang="en-US" b="1" u="sng" dirty="0" smtClean="0"/>
              <a:t>A</a:t>
            </a:r>
            <a:r>
              <a:rPr lang="en-US" dirty="0" smtClean="0"/>
              <a:t>lways. </a:t>
            </a:r>
            <a:endParaRPr lang="en-US" dirty="0"/>
          </a:p>
          <a:p>
            <a:pPr marL="0" indent="0" algn="just">
              <a:buNone/>
            </a:pPr>
            <a:endParaRPr lang="en-US" dirty="0"/>
          </a:p>
        </p:txBody>
      </p:sp>
    </p:spTree>
    <p:extLst>
      <p:ext uri="{BB962C8B-B14F-4D97-AF65-F5344CB8AC3E}">
        <p14:creationId xmlns:p14="http://schemas.microsoft.com/office/powerpoint/2010/main" val="1233806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803</Words>
  <Application>Microsoft Office PowerPoint</Application>
  <PresentationFormat>On-screen Show (4:3)</PresentationFormat>
  <Paragraphs>73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 Justice</dc:creator>
  <cp:lastModifiedBy>Brenda Justice</cp:lastModifiedBy>
  <cp:revision>128</cp:revision>
  <dcterms:created xsi:type="dcterms:W3CDTF">2011-06-22T15:22:15Z</dcterms:created>
  <dcterms:modified xsi:type="dcterms:W3CDTF">2011-07-22T16:41:12Z</dcterms:modified>
</cp:coreProperties>
</file>